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79" r:id="rId3"/>
    <p:sldId id="280" r:id="rId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30"/>
  </p:normalViewPr>
  <p:slideViewPr>
    <p:cSldViewPr snapToGrid="0" snapToObjects="1">
      <p:cViewPr varScale="1">
        <p:scale>
          <a:sx n="89" d="100"/>
          <a:sy n="89" d="100"/>
        </p:scale>
        <p:origin x="43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1188535987204093E-2"/>
          <c:y val="8.1879617102231447E-2"/>
          <c:w val="0.92881146401279591"/>
          <c:h val="0.82119272468392435"/>
        </c:manualLayout>
      </c:layout>
      <c:barChart>
        <c:barDir val="col"/>
        <c:grouping val="stacked"/>
        <c:varyColors val="0"/>
        <c:ser>
          <c:idx val="2"/>
          <c:order val="0"/>
          <c:tx>
            <c:strRef>
              <c:f>'Pitkä data'!$D$8</c:f>
              <c:strCache>
                <c:ptCount val="1"/>
                <c:pt idx="0">
                  <c:v>Tilap. tuttavien ja sukulaisten luona</c:v>
                </c:pt>
              </c:strCache>
            </c:strRef>
          </c:tx>
          <c:invertIfNegative val="0"/>
          <c:cat>
            <c:numRef>
              <c:f>'Pitkä data'!$A$11:$A$41</c:f>
              <c:numCache>
                <c:formatCode>General</c:formatCode>
                <c:ptCount val="31"/>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pt idx="28">
                  <c:v>2015</c:v>
                </c:pt>
                <c:pt idx="29">
                  <c:v>2016</c:v>
                </c:pt>
                <c:pt idx="30">
                  <c:v>2017</c:v>
                </c:pt>
              </c:numCache>
            </c:numRef>
          </c:cat>
          <c:val>
            <c:numRef>
              <c:f>'Pitkä data'!$D$11:$D$41</c:f>
              <c:numCache>
                <c:formatCode>0,000</c:formatCode>
                <c:ptCount val="31"/>
                <c:pt idx="0">
                  <c:v>7650</c:v>
                </c:pt>
                <c:pt idx="1">
                  <c:v>7600</c:v>
                </c:pt>
                <c:pt idx="2">
                  <c:v>7620</c:v>
                </c:pt>
                <c:pt idx="3">
                  <c:v>7950</c:v>
                </c:pt>
                <c:pt idx="4">
                  <c:v>7390</c:v>
                </c:pt>
                <c:pt idx="5">
                  <c:v>6820</c:v>
                </c:pt>
                <c:pt idx="6">
                  <c:v>6700</c:v>
                </c:pt>
                <c:pt idx="7">
                  <c:v>6630</c:v>
                </c:pt>
                <c:pt idx="8">
                  <c:v>6610</c:v>
                </c:pt>
                <c:pt idx="9">
                  <c:v>5780</c:v>
                </c:pt>
                <c:pt idx="10">
                  <c:v>5650</c:v>
                </c:pt>
                <c:pt idx="11" formatCode="#,##0">
                  <c:v>5870</c:v>
                </c:pt>
                <c:pt idx="12" formatCode="#,##0">
                  <c:v>5850</c:v>
                </c:pt>
                <c:pt idx="13" formatCode="#,##0">
                  <c:v>5790</c:v>
                </c:pt>
                <c:pt idx="14">
                  <c:v>5720</c:v>
                </c:pt>
                <c:pt idx="15">
                  <c:v>5420</c:v>
                </c:pt>
                <c:pt idx="16" formatCode="#,##0">
                  <c:v>4560</c:v>
                </c:pt>
                <c:pt idx="17" formatCode="#,##0">
                  <c:v>4190</c:v>
                </c:pt>
                <c:pt idx="18" formatCode="#,##0">
                  <c:v>4250</c:v>
                </c:pt>
                <c:pt idx="19" formatCode="#,##0">
                  <c:v>4180</c:v>
                </c:pt>
                <c:pt idx="20" formatCode="#,##0">
                  <c:v>4460</c:v>
                </c:pt>
                <c:pt idx="21" formatCode="#,##0">
                  <c:v>4800</c:v>
                </c:pt>
                <c:pt idx="22" formatCode="#,##0">
                  <c:v>5200</c:v>
                </c:pt>
                <c:pt idx="23" formatCode="#,##0">
                  <c:v>5260</c:v>
                </c:pt>
                <c:pt idx="24" formatCode="#,##0">
                  <c:v>5180</c:v>
                </c:pt>
                <c:pt idx="25" formatCode="#,##0">
                  <c:v>5800</c:v>
                </c:pt>
                <c:pt idx="26" formatCode="#,##0">
                  <c:v>5630</c:v>
                </c:pt>
                <c:pt idx="27" formatCode="#,##0">
                  <c:v>5414</c:v>
                </c:pt>
                <c:pt idx="28" formatCode="#,##0">
                  <c:v>5503</c:v>
                </c:pt>
                <c:pt idx="29" formatCode="#,##0">
                  <c:v>5455</c:v>
                </c:pt>
                <c:pt idx="30" formatCode="#,##0">
                  <c:v>5528</c:v>
                </c:pt>
              </c:numCache>
            </c:numRef>
          </c:val>
          <c:extLst xmlns:c16r2="http://schemas.microsoft.com/office/drawing/2015/06/chart">
            <c:ext xmlns:c16="http://schemas.microsoft.com/office/drawing/2014/chart" uri="{C3380CC4-5D6E-409C-BE32-E72D297353CC}">
              <c16:uniqueId val="{00000000-8F55-4A58-97E3-5484A1735D89}"/>
            </c:ext>
          </c:extLst>
        </c:ser>
        <c:ser>
          <c:idx val="0"/>
          <c:order val="1"/>
          <c:tx>
            <c:strRef>
              <c:f>'Pitkä data'!$B$8:$B$9</c:f>
              <c:strCache>
                <c:ptCount val="2"/>
                <c:pt idx="0">
                  <c:v>Ulkona, tilap.suoj.,</c:v>
                </c:pt>
                <c:pt idx="1">
                  <c:v>asuntoloissa</c:v>
                </c:pt>
              </c:strCache>
            </c:strRef>
          </c:tx>
          <c:invertIfNegative val="0"/>
          <c:cat>
            <c:numRef>
              <c:f>'Pitkä data'!$A$11:$A$41</c:f>
              <c:numCache>
                <c:formatCode>General</c:formatCode>
                <c:ptCount val="31"/>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pt idx="28">
                  <c:v>2015</c:v>
                </c:pt>
                <c:pt idx="29">
                  <c:v>2016</c:v>
                </c:pt>
                <c:pt idx="30">
                  <c:v>2017</c:v>
                </c:pt>
              </c:numCache>
            </c:numRef>
          </c:cat>
          <c:val>
            <c:numRef>
              <c:f>'Pitkä data'!$B$11:$B$41</c:f>
              <c:numCache>
                <c:formatCode>0,000</c:formatCode>
                <c:ptCount val="31"/>
                <c:pt idx="0">
                  <c:v>4700</c:v>
                </c:pt>
                <c:pt idx="1">
                  <c:v>4400</c:v>
                </c:pt>
                <c:pt idx="2">
                  <c:v>4170</c:v>
                </c:pt>
                <c:pt idx="3">
                  <c:v>3610</c:v>
                </c:pt>
                <c:pt idx="4">
                  <c:v>3370</c:v>
                </c:pt>
                <c:pt idx="5">
                  <c:v>3030</c:v>
                </c:pt>
                <c:pt idx="6">
                  <c:v>2560</c:v>
                </c:pt>
                <c:pt idx="7">
                  <c:v>1760</c:v>
                </c:pt>
                <c:pt idx="8">
                  <c:v>1710</c:v>
                </c:pt>
                <c:pt idx="9">
                  <c:v>1720</c:v>
                </c:pt>
                <c:pt idx="10">
                  <c:v>1720</c:v>
                </c:pt>
                <c:pt idx="11" formatCode="#,##0">
                  <c:v>1770</c:v>
                </c:pt>
                <c:pt idx="12" formatCode="#,##0">
                  <c:v>1750</c:v>
                </c:pt>
                <c:pt idx="13" formatCode="#,##0">
                  <c:v>1790</c:v>
                </c:pt>
                <c:pt idx="14">
                  <c:v>2160</c:v>
                </c:pt>
                <c:pt idx="15">
                  <c:v>2060</c:v>
                </c:pt>
                <c:pt idx="16" formatCode="#,##0">
                  <c:v>1990</c:v>
                </c:pt>
                <c:pt idx="17" formatCode="#,##0">
                  <c:v>1910</c:v>
                </c:pt>
                <c:pt idx="18" formatCode="#,##0">
                  <c:v>1620</c:v>
                </c:pt>
                <c:pt idx="19" formatCode="#,##0">
                  <c:v>1650</c:v>
                </c:pt>
                <c:pt idx="20" formatCode="#,##0">
                  <c:v>1480</c:v>
                </c:pt>
                <c:pt idx="21" formatCode="#,##0">
                  <c:v>1520</c:v>
                </c:pt>
                <c:pt idx="22" formatCode="#,##0">
                  <c:v>1460</c:v>
                </c:pt>
                <c:pt idx="23" formatCode="#,##0">
                  <c:v>1430</c:v>
                </c:pt>
                <c:pt idx="24" formatCode="#,##0">
                  <c:v>1221</c:v>
                </c:pt>
                <c:pt idx="25" formatCode="#,##0">
                  <c:v>965</c:v>
                </c:pt>
                <c:pt idx="26" formatCode="#,##0">
                  <c:v>880</c:v>
                </c:pt>
                <c:pt idx="27" formatCode="#,##0">
                  <c:v>764</c:v>
                </c:pt>
                <c:pt idx="28" formatCode="#,##0">
                  <c:v>766</c:v>
                </c:pt>
                <c:pt idx="29" formatCode="#,##0">
                  <c:v>765</c:v>
                </c:pt>
                <c:pt idx="30" formatCode="#,##0">
                  <c:v>698</c:v>
                </c:pt>
              </c:numCache>
            </c:numRef>
          </c:val>
          <c:extLst xmlns:c16r2="http://schemas.microsoft.com/office/drawing/2015/06/chart">
            <c:ext xmlns:c16="http://schemas.microsoft.com/office/drawing/2014/chart" uri="{C3380CC4-5D6E-409C-BE32-E72D297353CC}">
              <c16:uniqueId val="{00000001-8F55-4A58-97E3-5484A1735D89}"/>
            </c:ext>
          </c:extLst>
        </c:ser>
        <c:ser>
          <c:idx val="1"/>
          <c:order val="2"/>
          <c:tx>
            <c:strRef>
              <c:f>'Pitkä data'!$C$9</c:f>
              <c:strCache>
                <c:ptCount val="1"/>
                <c:pt idx="0">
                  <c:v>Laitoksissa</c:v>
                </c:pt>
              </c:strCache>
            </c:strRef>
          </c:tx>
          <c:invertIfNegative val="0"/>
          <c:cat>
            <c:numRef>
              <c:f>'Pitkä data'!$A$11:$A$41</c:f>
              <c:numCache>
                <c:formatCode>General</c:formatCode>
                <c:ptCount val="31"/>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pt idx="28">
                  <c:v>2015</c:v>
                </c:pt>
                <c:pt idx="29">
                  <c:v>2016</c:v>
                </c:pt>
                <c:pt idx="30">
                  <c:v>2017</c:v>
                </c:pt>
              </c:numCache>
            </c:numRef>
          </c:cat>
          <c:val>
            <c:numRef>
              <c:f>'Pitkä data'!$C$11:$C$41</c:f>
              <c:numCache>
                <c:formatCode>0,000</c:formatCode>
                <c:ptCount val="31"/>
                <c:pt idx="0">
                  <c:v>4760</c:v>
                </c:pt>
                <c:pt idx="1">
                  <c:v>4000</c:v>
                </c:pt>
                <c:pt idx="2">
                  <c:v>4400</c:v>
                </c:pt>
                <c:pt idx="3">
                  <c:v>3690</c:v>
                </c:pt>
                <c:pt idx="4">
                  <c:v>3340</c:v>
                </c:pt>
                <c:pt idx="5">
                  <c:v>3030</c:v>
                </c:pt>
                <c:pt idx="6">
                  <c:v>2410</c:v>
                </c:pt>
                <c:pt idx="7">
                  <c:v>2170</c:v>
                </c:pt>
                <c:pt idx="8">
                  <c:v>2110</c:v>
                </c:pt>
                <c:pt idx="9">
                  <c:v>2110</c:v>
                </c:pt>
                <c:pt idx="10">
                  <c:v>2450</c:v>
                </c:pt>
                <c:pt idx="11" formatCode="#,##0">
                  <c:v>2350</c:v>
                </c:pt>
                <c:pt idx="12" formatCode="#,##0">
                  <c:v>2390</c:v>
                </c:pt>
                <c:pt idx="13" formatCode="#,##0">
                  <c:v>2420</c:v>
                </c:pt>
                <c:pt idx="14">
                  <c:v>2080</c:v>
                </c:pt>
                <c:pt idx="15">
                  <c:v>2080</c:v>
                </c:pt>
                <c:pt idx="16" formatCode="#,##0">
                  <c:v>1640</c:v>
                </c:pt>
                <c:pt idx="17" formatCode="#,##0">
                  <c:v>1550</c:v>
                </c:pt>
                <c:pt idx="18" formatCode="#,##0">
                  <c:v>1560</c:v>
                </c:pt>
                <c:pt idx="19" formatCode="#,##0">
                  <c:v>1570</c:v>
                </c:pt>
                <c:pt idx="20" formatCode="#,##0">
                  <c:v>1590</c:v>
                </c:pt>
                <c:pt idx="21" formatCode="#,##0">
                  <c:v>1640</c:v>
                </c:pt>
                <c:pt idx="22" formatCode="#,##0">
                  <c:v>1490</c:v>
                </c:pt>
                <c:pt idx="23" formatCode="#,##0">
                  <c:v>1190</c:v>
                </c:pt>
                <c:pt idx="24" formatCode="#,##0">
                  <c:v>1171</c:v>
                </c:pt>
                <c:pt idx="25" formatCode="#,##0">
                  <c:v>1087</c:v>
                </c:pt>
                <c:pt idx="26" formatCode="#,##0">
                  <c:v>1000</c:v>
                </c:pt>
                <c:pt idx="27" formatCode="#,##0">
                  <c:v>929</c:v>
                </c:pt>
                <c:pt idx="28" formatCode="#,##0">
                  <c:v>516</c:v>
                </c:pt>
                <c:pt idx="29" formatCode="#,##0">
                  <c:v>480</c:v>
                </c:pt>
                <c:pt idx="30" formatCode="#,##0">
                  <c:v>389</c:v>
                </c:pt>
              </c:numCache>
            </c:numRef>
          </c:val>
          <c:extLst xmlns:c16r2="http://schemas.microsoft.com/office/drawing/2015/06/chart">
            <c:ext xmlns:c16="http://schemas.microsoft.com/office/drawing/2014/chart" uri="{C3380CC4-5D6E-409C-BE32-E72D297353CC}">
              <c16:uniqueId val="{00000002-8F55-4A58-97E3-5484A1735D89}"/>
            </c:ext>
          </c:extLst>
        </c:ser>
        <c:ser>
          <c:idx val="4"/>
          <c:order val="3"/>
          <c:tx>
            <c:strRef>
              <c:f>'Pitkä data'!$F$8:$F$9</c:f>
              <c:strCache>
                <c:ptCount val="2"/>
                <c:pt idx="0">
                  <c:v>Asunnottomat</c:v>
                </c:pt>
                <c:pt idx="1">
                  <c:v>perheet</c:v>
                </c:pt>
              </c:strCache>
            </c:strRef>
          </c:tx>
          <c:invertIfNegative val="0"/>
          <c:cat>
            <c:numRef>
              <c:f>'Pitkä data'!$A$11:$A$41</c:f>
              <c:numCache>
                <c:formatCode>General</c:formatCode>
                <c:ptCount val="31"/>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pt idx="28">
                  <c:v>2015</c:v>
                </c:pt>
                <c:pt idx="29">
                  <c:v>2016</c:v>
                </c:pt>
                <c:pt idx="30">
                  <c:v>2017</c:v>
                </c:pt>
              </c:numCache>
            </c:numRef>
          </c:cat>
          <c:val>
            <c:numRef>
              <c:f>'Pitkä data'!$F$11:$F$41</c:f>
              <c:numCache>
                <c:formatCode>0,000</c:formatCode>
                <c:ptCount val="31"/>
                <c:pt idx="0">
                  <c:v>1370</c:v>
                </c:pt>
                <c:pt idx="1">
                  <c:v>1200</c:v>
                </c:pt>
                <c:pt idx="2" formatCode="General">
                  <c:v>870</c:v>
                </c:pt>
                <c:pt idx="3" formatCode="General">
                  <c:v>800</c:v>
                </c:pt>
                <c:pt idx="4" formatCode="General">
                  <c:v>700</c:v>
                </c:pt>
                <c:pt idx="5" formatCode="General">
                  <c:v>570</c:v>
                </c:pt>
                <c:pt idx="6" formatCode="General">
                  <c:v>250</c:v>
                </c:pt>
                <c:pt idx="7" formatCode="General">
                  <c:v>380</c:v>
                </c:pt>
                <c:pt idx="8" formatCode="General">
                  <c:v>560</c:v>
                </c:pt>
                <c:pt idx="9" formatCode="General">
                  <c:v>360</c:v>
                </c:pt>
                <c:pt idx="10" formatCode="General">
                  <c:v>600</c:v>
                </c:pt>
                <c:pt idx="11" formatCode="General">
                  <c:v>820</c:v>
                </c:pt>
                <c:pt idx="12" formatCode="General">
                  <c:v>780</c:v>
                </c:pt>
                <c:pt idx="13" formatCode="General">
                  <c:v>780</c:v>
                </c:pt>
                <c:pt idx="14" formatCode="General">
                  <c:v>780</c:v>
                </c:pt>
                <c:pt idx="15" formatCode="General">
                  <c:v>770</c:v>
                </c:pt>
                <c:pt idx="16" formatCode="General">
                  <c:v>420</c:v>
                </c:pt>
                <c:pt idx="17" formatCode="General">
                  <c:v>360</c:v>
                </c:pt>
                <c:pt idx="18" formatCode="General">
                  <c:v>360</c:v>
                </c:pt>
                <c:pt idx="19" formatCode="General">
                  <c:v>300</c:v>
                </c:pt>
                <c:pt idx="20" formatCode="General">
                  <c:v>300</c:v>
                </c:pt>
                <c:pt idx="21" formatCode="#,##0">
                  <c:v>300</c:v>
                </c:pt>
                <c:pt idx="22" formatCode="#,##0">
                  <c:v>320</c:v>
                </c:pt>
                <c:pt idx="23" formatCode="#,##0">
                  <c:v>350</c:v>
                </c:pt>
                <c:pt idx="24" formatCode="#,##0">
                  <c:v>420</c:v>
                </c:pt>
                <c:pt idx="25" formatCode="#,##0">
                  <c:v>446</c:v>
                </c:pt>
                <c:pt idx="26" formatCode="#,##0">
                  <c:v>420</c:v>
                </c:pt>
                <c:pt idx="27" formatCode="#,##0">
                  <c:v>427</c:v>
                </c:pt>
                <c:pt idx="28" formatCode="#,##0">
                  <c:v>424</c:v>
                </c:pt>
                <c:pt idx="29" formatCode="#,##0">
                  <c:v>325</c:v>
                </c:pt>
                <c:pt idx="30" formatCode="#,##0">
                  <c:v>214</c:v>
                </c:pt>
              </c:numCache>
            </c:numRef>
          </c:val>
          <c:extLst xmlns:c16r2="http://schemas.microsoft.com/office/drawing/2015/06/chart">
            <c:ext xmlns:c16="http://schemas.microsoft.com/office/drawing/2014/chart" uri="{C3380CC4-5D6E-409C-BE32-E72D297353CC}">
              <c16:uniqueId val="{00000003-8F55-4A58-97E3-5484A1735D89}"/>
            </c:ext>
          </c:extLst>
        </c:ser>
        <c:dLbls>
          <c:showLegendKey val="0"/>
          <c:showVal val="0"/>
          <c:showCatName val="0"/>
          <c:showSerName val="0"/>
          <c:showPercent val="0"/>
          <c:showBubbleSize val="0"/>
        </c:dLbls>
        <c:gapWidth val="150"/>
        <c:overlap val="100"/>
        <c:axId val="298146192"/>
        <c:axId val="298146584"/>
      </c:barChart>
      <c:catAx>
        <c:axId val="298146192"/>
        <c:scaling>
          <c:orientation val="minMax"/>
        </c:scaling>
        <c:delete val="0"/>
        <c:axPos val="b"/>
        <c:numFmt formatCode="General" sourceLinked="1"/>
        <c:majorTickMark val="out"/>
        <c:minorTickMark val="none"/>
        <c:tickLblPos val="nextTo"/>
        <c:txPr>
          <a:bodyPr rot="-5400000" vert="horz"/>
          <a:lstStyle/>
          <a:p>
            <a:pPr>
              <a:defRPr sz="1200"/>
            </a:pPr>
            <a:endParaRPr lang="fi-FI"/>
          </a:p>
        </c:txPr>
        <c:crossAx val="298146584"/>
        <c:crossesAt val="0"/>
        <c:auto val="1"/>
        <c:lblAlgn val="ctr"/>
        <c:lblOffset val="100"/>
        <c:noMultiLvlLbl val="0"/>
      </c:catAx>
      <c:valAx>
        <c:axId val="298146584"/>
        <c:scaling>
          <c:orientation val="minMax"/>
          <c:min val="0"/>
        </c:scaling>
        <c:delete val="0"/>
        <c:axPos val="l"/>
        <c:majorGridlines/>
        <c:numFmt formatCode="General" sourceLinked="0"/>
        <c:majorTickMark val="out"/>
        <c:minorTickMark val="none"/>
        <c:tickLblPos val="nextTo"/>
        <c:txPr>
          <a:bodyPr/>
          <a:lstStyle/>
          <a:p>
            <a:pPr>
              <a:defRPr sz="1200"/>
            </a:pPr>
            <a:endParaRPr lang="fi-FI"/>
          </a:p>
        </c:txPr>
        <c:crossAx val="298146192"/>
        <c:crosses val="autoZero"/>
        <c:crossBetween val="between"/>
      </c:valAx>
    </c:plotArea>
    <c:legend>
      <c:legendPos val="t"/>
      <c:layout>
        <c:manualLayout>
          <c:xMode val="edge"/>
          <c:yMode val="edge"/>
          <c:x val="0.65560459942086546"/>
          <c:y val="0"/>
          <c:w val="0.30429593913359765"/>
          <c:h val="0.34155901906546132"/>
        </c:manualLayout>
      </c:layout>
      <c:overlay val="0"/>
      <c:txPr>
        <a:bodyPr/>
        <a:lstStyle/>
        <a:p>
          <a:pPr>
            <a:defRPr sz="1500" baseline="0">
              <a:latin typeface="Arial" pitchFamily="34" charset="0"/>
              <a:cs typeface="Arial" pitchFamily="34" charset="0"/>
            </a:defRPr>
          </a:pPr>
          <a:endParaRPr lang="fi-FI"/>
        </a:p>
      </c:txPr>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0DE951BC-D294-B544-83FB-61FCD6A57A28}"/>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xmlns="" id="{1CB37FF1-42D3-D241-B9B4-F3F3439265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xmlns="" id="{34CC903B-1E69-B145-A16B-C1AF31A1CAD0}"/>
              </a:ext>
            </a:extLst>
          </p:cNvPr>
          <p:cNvSpPr>
            <a:spLocks noGrp="1"/>
          </p:cNvSpPr>
          <p:nvPr>
            <p:ph type="dt" sz="half" idx="10"/>
          </p:nvPr>
        </p:nvSpPr>
        <p:spPr/>
        <p:txBody>
          <a:bodyPr/>
          <a:lstStyle/>
          <a:p>
            <a:fld id="{FA7333A0-CB35-554C-8AA0-BC7E240A6971}" type="datetimeFigureOut">
              <a:rPr lang="fi-FI" smtClean="0"/>
              <a:t>4.7.2018</a:t>
            </a:fld>
            <a:endParaRPr lang="fi-FI"/>
          </a:p>
        </p:txBody>
      </p:sp>
      <p:sp>
        <p:nvSpPr>
          <p:cNvPr id="5" name="Alatunnisteen paikkamerkki 4">
            <a:extLst>
              <a:ext uri="{FF2B5EF4-FFF2-40B4-BE49-F238E27FC236}">
                <a16:creationId xmlns:a16="http://schemas.microsoft.com/office/drawing/2014/main" xmlns="" id="{50B910F4-0FB9-7140-B6A0-5CC2F03918B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xmlns="" id="{5FE380A6-E4D1-7C48-910E-26D81E01F3D4}"/>
              </a:ext>
            </a:extLst>
          </p:cNvPr>
          <p:cNvSpPr>
            <a:spLocks noGrp="1"/>
          </p:cNvSpPr>
          <p:nvPr>
            <p:ph type="sldNum" sz="quarter" idx="12"/>
          </p:nvPr>
        </p:nvSpPr>
        <p:spPr/>
        <p:txBody>
          <a:bodyPr/>
          <a:lstStyle/>
          <a:p>
            <a:fld id="{38592009-E1FB-C948-A824-55B1634EE5F8}" type="slidenum">
              <a:rPr lang="fi-FI" smtClean="0"/>
              <a:t>‹#›</a:t>
            </a:fld>
            <a:endParaRPr lang="fi-FI"/>
          </a:p>
        </p:txBody>
      </p:sp>
    </p:spTree>
    <p:extLst>
      <p:ext uri="{BB962C8B-B14F-4D97-AF65-F5344CB8AC3E}">
        <p14:creationId xmlns:p14="http://schemas.microsoft.com/office/powerpoint/2010/main" val="335526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69B89DBD-A341-9A40-BD8D-2D0EC33CA0EF}"/>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xmlns="" id="{2FFF8F2C-1865-164D-837E-A142ECB54D1F}"/>
              </a:ext>
            </a:extLst>
          </p:cNvPr>
          <p:cNvSpPr>
            <a:spLocks noGrp="1"/>
          </p:cNvSpPr>
          <p:nvPr>
            <p:ph type="body" orient="vert" idx="1"/>
          </p:nvPr>
        </p:nvSpPr>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xmlns="" id="{F8FD3013-B9DA-A349-AD00-EF652987E91C}"/>
              </a:ext>
            </a:extLst>
          </p:cNvPr>
          <p:cNvSpPr>
            <a:spLocks noGrp="1"/>
          </p:cNvSpPr>
          <p:nvPr>
            <p:ph type="dt" sz="half" idx="10"/>
          </p:nvPr>
        </p:nvSpPr>
        <p:spPr/>
        <p:txBody>
          <a:bodyPr/>
          <a:lstStyle/>
          <a:p>
            <a:fld id="{FA7333A0-CB35-554C-8AA0-BC7E240A6971}" type="datetimeFigureOut">
              <a:rPr lang="fi-FI" smtClean="0"/>
              <a:t>4.7.2018</a:t>
            </a:fld>
            <a:endParaRPr lang="fi-FI"/>
          </a:p>
        </p:txBody>
      </p:sp>
      <p:sp>
        <p:nvSpPr>
          <p:cNvPr id="5" name="Alatunnisteen paikkamerkki 4">
            <a:extLst>
              <a:ext uri="{FF2B5EF4-FFF2-40B4-BE49-F238E27FC236}">
                <a16:creationId xmlns:a16="http://schemas.microsoft.com/office/drawing/2014/main" xmlns="" id="{22D1F35F-F599-374D-9F8C-73204BFFF14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xmlns="" id="{293EC04A-FFB6-9F45-932C-783546095671}"/>
              </a:ext>
            </a:extLst>
          </p:cNvPr>
          <p:cNvSpPr>
            <a:spLocks noGrp="1"/>
          </p:cNvSpPr>
          <p:nvPr>
            <p:ph type="sldNum" sz="quarter" idx="12"/>
          </p:nvPr>
        </p:nvSpPr>
        <p:spPr/>
        <p:txBody>
          <a:bodyPr/>
          <a:lstStyle/>
          <a:p>
            <a:fld id="{38592009-E1FB-C948-A824-55B1634EE5F8}" type="slidenum">
              <a:rPr lang="fi-FI" smtClean="0"/>
              <a:t>‹#›</a:t>
            </a:fld>
            <a:endParaRPr lang="fi-FI"/>
          </a:p>
        </p:txBody>
      </p:sp>
    </p:spTree>
    <p:extLst>
      <p:ext uri="{BB962C8B-B14F-4D97-AF65-F5344CB8AC3E}">
        <p14:creationId xmlns:p14="http://schemas.microsoft.com/office/powerpoint/2010/main" val="3517453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xmlns="" id="{494B95EE-9199-FE49-B32D-99AEDA4C5431}"/>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xmlns="" id="{F5439A5E-96A5-7947-BDEF-AA8D3358ED9F}"/>
              </a:ext>
            </a:extLst>
          </p:cNvPr>
          <p:cNvSpPr>
            <a:spLocks noGrp="1"/>
          </p:cNvSpPr>
          <p:nvPr>
            <p:ph type="body" orient="vert" idx="1"/>
          </p:nvPr>
        </p:nvSpPr>
        <p:spPr>
          <a:xfrm>
            <a:off x="838200" y="365125"/>
            <a:ext cx="7734300" cy="5811838"/>
          </a:xfrm>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xmlns="" id="{28524774-DC03-D446-8797-3D8FEEBFCD23}"/>
              </a:ext>
            </a:extLst>
          </p:cNvPr>
          <p:cNvSpPr>
            <a:spLocks noGrp="1"/>
          </p:cNvSpPr>
          <p:nvPr>
            <p:ph type="dt" sz="half" idx="10"/>
          </p:nvPr>
        </p:nvSpPr>
        <p:spPr/>
        <p:txBody>
          <a:bodyPr/>
          <a:lstStyle/>
          <a:p>
            <a:fld id="{FA7333A0-CB35-554C-8AA0-BC7E240A6971}" type="datetimeFigureOut">
              <a:rPr lang="fi-FI" smtClean="0"/>
              <a:t>4.7.2018</a:t>
            </a:fld>
            <a:endParaRPr lang="fi-FI"/>
          </a:p>
        </p:txBody>
      </p:sp>
      <p:sp>
        <p:nvSpPr>
          <p:cNvPr id="5" name="Alatunnisteen paikkamerkki 4">
            <a:extLst>
              <a:ext uri="{FF2B5EF4-FFF2-40B4-BE49-F238E27FC236}">
                <a16:creationId xmlns:a16="http://schemas.microsoft.com/office/drawing/2014/main" xmlns="" id="{C6193639-526E-E34F-A66C-A30BB1EA252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xmlns="" id="{9501C92B-FDC3-684D-B511-0FDF15DBCEE4}"/>
              </a:ext>
            </a:extLst>
          </p:cNvPr>
          <p:cNvSpPr>
            <a:spLocks noGrp="1"/>
          </p:cNvSpPr>
          <p:nvPr>
            <p:ph type="sldNum" sz="quarter" idx="12"/>
          </p:nvPr>
        </p:nvSpPr>
        <p:spPr/>
        <p:txBody>
          <a:bodyPr/>
          <a:lstStyle/>
          <a:p>
            <a:fld id="{38592009-E1FB-C948-A824-55B1634EE5F8}" type="slidenum">
              <a:rPr lang="fi-FI" smtClean="0"/>
              <a:t>‹#›</a:t>
            </a:fld>
            <a:endParaRPr lang="fi-FI"/>
          </a:p>
        </p:txBody>
      </p:sp>
    </p:spTree>
    <p:extLst>
      <p:ext uri="{BB962C8B-B14F-4D97-AF65-F5344CB8AC3E}">
        <p14:creationId xmlns:p14="http://schemas.microsoft.com/office/powerpoint/2010/main" val="283646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C0AA1C4F-81F1-B240-8252-2AB740657B4B}"/>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xmlns="" id="{C2A174B9-740B-FE43-B1BE-3C7EA0D0A652}"/>
              </a:ext>
            </a:extLst>
          </p:cNvPr>
          <p:cNvSpPr>
            <a:spLocks noGrp="1"/>
          </p:cNvSpPr>
          <p:nvPr>
            <p:ph idx="1"/>
          </p:nvPr>
        </p:nvSpPr>
        <p:spPr/>
        <p:txBody>
          <a:body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xmlns="" id="{D409A7CE-70FD-6547-9FC7-1CCE15431B2F}"/>
              </a:ext>
            </a:extLst>
          </p:cNvPr>
          <p:cNvSpPr>
            <a:spLocks noGrp="1"/>
          </p:cNvSpPr>
          <p:nvPr>
            <p:ph type="dt" sz="half" idx="10"/>
          </p:nvPr>
        </p:nvSpPr>
        <p:spPr/>
        <p:txBody>
          <a:bodyPr/>
          <a:lstStyle/>
          <a:p>
            <a:fld id="{FA7333A0-CB35-554C-8AA0-BC7E240A6971}" type="datetimeFigureOut">
              <a:rPr lang="fi-FI" smtClean="0"/>
              <a:t>4.7.2018</a:t>
            </a:fld>
            <a:endParaRPr lang="fi-FI"/>
          </a:p>
        </p:txBody>
      </p:sp>
      <p:sp>
        <p:nvSpPr>
          <p:cNvPr id="5" name="Alatunnisteen paikkamerkki 4">
            <a:extLst>
              <a:ext uri="{FF2B5EF4-FFF2-40B4-BE49-F238E27FC236}">
                <a16:creationId xmlns:a16="http://schemas.microsoft.com/office/drawing/2014/main" xmlns="" id="{68FF8FAF-F980-3048-B81F-ADEF4930E21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xmlns="" id="{BF86A783-C995-4240-AA2B-1D541C526250}"/>
              </a:ext>
            </a:extLst>
          </p:cNvPr>
          <p:cNvSpPr>
            <a:spLocks noGrp="1"/>
          </p:cNvSpPr>
          <p:nvPr>
            <p:ph type="sldNum" sz="quarter" idx="12"/>
          </p:nvPr>
        </p:nvSpPr>
        <p:spPr/>
        <p:txBody>
          <a:bodyPr/>
          <a:lstStyle/>
          <a:p>
            <a:fld id="{38592009-E1FB-C948-A824-55B1634EE5F8}" type="slidenum">
              <a:rPr lang="fi-FI" smtClean="0"/>
              <a:t>‹#›</a:t>
            </a:fld>
            <a:endParaRPr lang="fi-FI"/>
          </a:p>
        </p:txBody>
      </p:sp>
    </p:spTree>
    <p:extLst>
      <p:ext uri="{BB962C8B-B14F-4D97-AF65-F5344CB8AC3E}">
        <p14:creationId xmlns:p14="http://schemas.microsoft.com/office/powerpoint/2010/main" val="896580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88FD8120-D78A-B842-81D4-0BD1007A961A}"/>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xmlns="" id="{74703657-273B-144D-92C7-2AA463E275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xmlns="" id="{0B76C71F-C958-6840-BF4C-11AAFA878F2D}"/>
              </a:ext>
            </a:extLst>
          </p:cNvPr>
          <p:cNvSpPr>
            <a:spLocks noGrp="1"/>
          </p:cNvSpPr>
          <p:nvPr>
            <p:ph type="dt" sz="half" idx="10"/>
          </p:nvPr>
        </p:nvSpPr>
        <p:spPr/>
        <p:txBody>
          <a:bodyPr/>
          <a:lstStyle/>
          <a:p>
            <a:fld id="{FA7333A0-CB35-554C-8AA0-BC7E240A6971}" type="datetimeFigureOut">
              <a:rPr lang="fi-FI" smtClean="0"/>
              <a:t>4.7.2018</a:t>
            </a:fld>
            <a:endParaRPr lang="fi-FI"/>
          </a:p>
        </p:txBody>
      </p:sp>
      <p:sp>
        <p:nvSpPr>
          <p:cNvPr id="5" name="Alatunnisteen paikkamerkki 4">
            <a:extLst>
              <a:ext uri="{FF2B5EF4-FFF2-40B4-BE49-F238E27FC236}">
                <a16:creationId xmlns:a16="http://schemas.microsoft.com/office/drawing/2014/main" xmlns="" id="{9BE4F634-CFF1-DC41-927B-70B73CAD53D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xmlns="" id="{9F084D35-7C70-D044-BE1A-7EF14C735159}"/>
              </a:ext>
            </a:extLst>
          </p:cNvPr>
          <p:cNvSpPr>
            <a:spLocks noGrp="1"/>
          </p:cNvSpPr>
          <p:nvPr>
            <p:ph type="sldNum" sz="quarter" idx="12"/>
          </p:nvPr>
        </p:nvSpPr>
        <p:spPr/>
        <p:txBody>
          <a:bodyPr/>
          <a:lstStyle/>
          <a:p>
            <a:fld id="{38592009-E1FB-C948-A824-55B1634EE5F8}" type="slidenum">
              <a:rPr lang="fi-FI" smtClean="0"/>
              <a:t>‹#›</a:t>
            </a:fld>
            <a:endParaRPr lang="fi-FI"/>
          </a:p>
        </p:txBody>
      </p:sp>
    </p:spTree>
    <p:extLst>
      <p:ext uri="{BB962C8B-B14F-4D97-AF65-F5344CB8AC3E}">
        <p14:creationId xmlns:p14="http://schemas.microsoft.com/office/powerpoint/2010/main" val="279853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8560EE2D-7A65-DC4D-966E-156D1F6B273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xmlns="" id="{BE928755-5F41-2244-917A-130E6EA91229}"/>
              </a:ext>
            </a:extLst>
          </p:cNvPr>
          <p:cNvSpPr>
            <a:spLocks noGrp="1"/>
          </p:cNvSpPr>
          <p:nvPr>
            <p:ph sz="half" idx="1"/>
          </p:nvPr>
        </p:nvSpPr>
        <p:spPr>
          <a:xfrm>
            <a:off x="838200" y="1825625"/>
            <a:ext cx="5181600" cy="4351338"/>
          </a:xfrm>
        </p:spPr>
        <p:txBody>
          <a:body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xmlns="" id="{1EBE358A-4564-734B-962F-018D25387DD8}"/>
              </a:ext>
            </a:extLst>
          </p:cNvPr>
          <p:cNvSpPr>
            <a:spLocks noGrp="1"/>
          </p:cNvSpPr>
          <p:nvPr>
            <p:ph sz="half" idx="2"/>
          </p:nvPr>
        </p:nvSpPr>
        <p:spPr>
          <a:xfrm>
            <a:off x="6172200" y="1825625"/>
            <a:ext cx="5181600" cy="4351338"/>
          </a:xfrm>
        </p:spPr>
        <p:txBody>
          <a:body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xmlns="" id="{BD033F99-3E33-4B40-88C1-F1C381618CBA}"/>
              </a:ext>
            </a:extLst>
          </p:cNvPr>
          <p:cNvSpPr>
            <a:spLocks noGrp="1"/>
          </p:cNvSpPr>
          <p:nvPr>
            <p:ph type="dt" sz="half" idx="10"/>
          </p:nvPr>
        </p:nvSpPr>
        <p:spPr/>
        <p:txBody>
          <a:bodyPr/>
          <a:lstStyle/>
          <a:p>
            <a:fld id="{FA7333A0-CB35-554C-8AA0-BC7E240A6971}" type="datetimeFigureOut">
              <a:rPr lang="fi-FI" smtClean="0"/>
              <a:t>4.7.2018</a:t>
            </a:fld>
            <a:endParaRPr lang="fi-FI"/>
          </a:p>
        </p:txBody>
      </p:sp>
      <p:sp>
        <p:nvSpPr>
          <p:cNvPr id="6" name="Alatunnisteen paikkamerkki 5">
            <a:extLst>
              <a:ext uri="{FF2B5EF4-FFF2-40B4-BE49-F238E27FC236}">
                <a16:creationId xmlns:a16="http://schemas.microsoft.com/office/drawing/2014/main" xmlns="" id="{E9788343-24EB-D64A-8357-E649D64FA51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xmlns="" id="{1CD94FCA-AE53-734D-BDF3-6EF50ACC4D2C}"/>
              </a:ext>
            </a:extLst>
          </p:cNvPr>
          <p:cNvSpPr>
            <a:spLocks noGrp="1"/>
          </p:cNvSpPr>
          <p:nvPr>
            <p:ph type="sldNum" sz="quarter" idx="12"/>
          </p:nvPr>
        </p:nvSpPr>
        <p:spPr/>
        <p:txBody>
          <a:bodyPr/>
          <a:lstStyle/>
          <a:p>
            <a:fld id="{38592009-E1FB-C948-A824-55B1634EE5F8}" type="slidenum">
              <a:rPr lang="fi-FI" smtClean="0"/>
              <a:t>‹#›</a:t>
            </a:fld>
            <a:endParaRPr lang="fi-FI"/>
          </a:p>
        </p:txBody>
      </p:sp>
    </p:spTree>
    <p:extLst>
      <p:ext uri="{BB962C8B-B14F-4D97-AF65-F5344CB8AC3E}">
        <p14:creationId xmlns:p14="http://schemas.microsoft.com/office/powerpoint/2010/main" val="271995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B90D7D81-F971-E94C-9629-D33A9355442C}"/>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xmlns="" id="{A45B2C95-3BDB-CA4E-8AEF-157F88621B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xmlns="" id="{9CA911E2-965A-9545-97B2-26792D3A7DB9}"/>
              </a:ext>
            </a:extLst>
          </p:cNvPr>
          <p:cNvSpPr>
            <a:spLocks noGrp="1"/>
          </p:cNvSpPr>
          <p:nvPr>
            <p:ph sz="half" idx="2"/>
          </p:nvPr>
        </p:nvSpPr>
        <p:spPr>
          <a:xfrm>
            <a:off x="839788" y="2505075"/>
            <a:ext cx="5157787" cy="3684588"/>
          </a:xfrm>
        </p:spPr>
        <p:txBody>
          <a:bodyPr/>
          <a:lstStyle/>
          <a:p>
            <a:r>
              <a:rPr lang="fi-FI"/>
              <a:t>Muokkaa tekstin perustyylejä
toinen taso
kolmas taso
neljäs taso
viides taso</a:t>
            </a:r>
          </a:p>
        </p:txBody>
      </p:sp>
      <p:sp>
        <p:nvSpPr>
          <p:cNvPr id="5" name="Tekstin paikkamerkki 4">
            <a:extLst>
              <a:ext uri="{FF2B5EF4-FFF2-40B4-BE49-F238E27FC236}">
                <a16:creationId xmlns:a16="http://schemas.microsoft.com/office/drawing/2014/main" xmlns="" id="{A85280CE-1547-7040-9515-F444B67A07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6" name="Sisällön paikkamerkki 5">
            <a:extLst>
              <a:ext uri="{FF2B5EF4-FFF2-40B4-BE49-F238E27FC236}">
                <a16:creationId xmlns:a16="http://schemas.microsoft.com/office/drawing/2014/main" xmlns="" id="{A0DA25AF-2FFB-7E4B-A553-A37E859DCB08}"/>
              </a:ext>
            </a:extLst>
          </p:cNvPr>
          <p:cNvSpPr>
            <a:spLocks noGrp="1"/>
          </p:cNvSpPr>
          <p:nvPr>
            <p:ph sz="quarter" idx="4"/>
          </p:nvPr>
        </p:nvSpPr>
        <p:spPr>
          <a:xfrm>
            <a:off x="6172200" y="2505075"/>
            <a:ext cx="5183188" cy="3684588"/>
          </a:xfrm>
        </p:spPr>
        <p:txBody>
          <a:bodyPr/>
          <a:lstStyle/>
          <a:p>
            <a:r>
              <a:rPr lang="fi-FI"/>
              <a:t>Muokkaa tekstin perustyylejä
toinen taso
kolmas taso
neljäs taso
viides taso</a:t>
            </a:r>
          </a:p>
        </p:txBody>
      </p:sp>
      <p:sp>
        <p:nvSpPr>
          <p:cNvPr id="7" name="Päivämäärän paikkamerkki 6">
            <a:extLst>
              <a:ext uri="{FF2B5EF4-FFF2-40B4-BE49-F238E27FC236}">
                <a16:creationId xmlns:a16="http://schemas.microsoft.com/office/drawing/2014/main" xmlns="" id="{CB73366F-BC66-5F41-81B3-E75C61308902}"/>
              </a:ext>
            </a:extLst>
          </p:cNvPr>
          <p:cNvSpPr>
            <a:spLocks noGrp="1"/>
          </p:cNvSpPr>
          <p:nvPr>
            <p:ph type="dt" sz="half" idx="10"/>
          </p:nvPr>
        </p:nvSpPr>
        <p:spPr/>
        <p:txBody>
          <a:bodyPr/>
          <a:lstStyle/>
          <a:p>
            <a:fld id="{FA7333A0-CB35-554C-8AA0-BC7E240A6971}" type="datetimeFigureOut">
              <a:rPr lang="fi-FI" smtClean="0"/>
              <a:t>4.7.2018</a:t>
            </a:fld>
            <a:endParaRPr lang="fi-FI"/>
          </a:p>
        </p:txBody>
      </p:sp>
      <p:sp>
        <p:nvSpPr>
          <p:cNvPr id="8" name="Alatunnisteen paikkamerkki 7">
            <a:extLst>
              <a:ext uri="{FF2B5EF4-FFF2-40B4-BE49-F238E27FC236}">
                <a16:creationId xmlns:a16="http://schemas.microsoft.com/office/drawing/2014/main" xmlns="" id="{365CAB73-B23D-7B4C-A3D7-4C172FE29644}"/>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xmlns="" id="{55851978-4CCC-7A42-87F5-C775F8739155}"/>
              </a:ext>
            </a:extLst>
          </p:cNvPr>
          <p:cNvSpPr>
            <a:spLocks noGrp="1"/>
          </p:cNvSpPr>
          <p:nvPr>
            <p:ph type="sldNum" sz="quarter" idx="12"/>
          </p:nvPr>
        </p:nvSpPr>
        <p:spPr/>
        <p:txBody>
          <a:bodyPr/>
          <a:lstStyle/>
          <a:p>
            <a:fld id="{38592009-E1FB-C948-A824-55B1634EE5F8}" type="slidenum">
              <a:rPr lang="fi-FI" smtClean="0"/>
              <a:t>‹#›</a:t>
            </a:fld>
            <a:endParaRPr lang="fi-FI"/>
          </a:p>
        </p:txBody>
      </p:sp>
    </p:spTree>
    <p:extLst>
      <p:ext uri="{BB962C8B-B14F-4D97-AF65-F5344CB8AC3E}">
        <p14:creationId xmlns:p14="http://schemas.microsoft.com/office/powerpoint/2010/main" val="291530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EA9BF8BD-E487-E847-B00A-72013B8392B3}"/>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xmlns="" id="{E92C1F76-EA6B-8744-8100-F197FD81E407}"/>
              </a:ext>
            </a:extLst>
          </p:cNvPr>
          <p:cNvSpPr>
            <a:spLocks noGrp="1"/>
          </p:cNvSpPr>
          <p:nvPr>
            <p:ph type="dt" sz="half" idx="10"/>
          </p:nvPr>
        </p:nvSpPr>
        <p:spPr/>
        <p:txBody>
          <a:bodyPr/>
          <a:lstStyle/>
          <a:p>
            <a:fld id="{FA7333A0-CB35-554C-8AA0-BC7E240A6971}" type="datetimeFigureOut">
              <a:rPr lang="fi-FI" smtClean="0"/>
              <a:t>4.7.2018</a:t>
            </a:fld>
            <a:endParaRPr lang="fi-FI"/>
          </a:p>
        </p:txBody>
      </p:sp>
      <p:sp>
        <p:nvSpPr>
          <p:cNvPr id="4" name="Alatunnisteen paikkamerkki 3">
            <a:extLst>
              <a:ext uri="{FF2B5EF4-FFF2-40B4-BE49-F238E27FC236}">
                <a16:creationId xmlns:a16="http://schemas.microsoft.com/office/drawing/2014/main" xmlns="" id="{9AEDF931-4CEA-604B-8A01-BB871900A705}"/>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xmlns="" id="{503B8151-6A71-CC4A-9A5F-46F097021C66}"/>
              </a:ext>
            </a:extLst>
          </p:cNvPr>
          <p:cNvSpPr>
            <a:spLocks noGrp="1"/>
          </p:cNvSpPr>
          <p:nvPr>
            <p:ph type="sldNum" sz="quarter" idx="12"/>
          </p:nvPr>
        </p:nvSpPr>
        <p:spPr/>
        <p:txBody>
          <a:bodyPr/>
          <a:lstStyle/>
          <a:p>
            <a:fld id="{38592009-E1FB-C948-A824-55B1634EE5F8}" type="slidenum">
              <a:rPr lang="fi-FI" smtClean="0"/>
              <a:t>‹#›</a:t>
            </a:fld>
            <a:endParaRPr lang="fi-FI"/>
          </a:p>
        </p:txBody>
      </p:sp>
    </p:spTree>
    <p:extLst>
      <p:ext uri="{BB962C8B-B14F-4D97-AF65-F5344CB8AC3E}">
        <p14:creationId xmlns:p14="http://schemas.microsoft.com/office/powerpoint/2010/main" val="1444276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xmlns="" id="{5410E942-8BDF-FE4D-9145-B010D2414C60}"/>
              </a:ext>
            </a:extLst>
          </p:cNvPr>
          <p:cNvSpPr>
            <a:spLocks noGrp="1"/>
          </p:cNvSpPr>
          <p:nvPr>
            <p:ph type="dt" sz="half" idx="10"/>
          </p:nvPr>
        </p:nvSpPr>
        <p:spPr/>
        <p:txBody>
          <a:bodyPr/>
          <a:lstStyle/>
          <a:p>
            <a:fld id="{FA7333A0-CB35-554C-8AA0-BC7E240A6971}" type="datetimeFigureOut">
              <a:rPr lang="fi-FI" smtClean="0"/>
              <a:t>4.7.2018</a:t>
            </a:fld>
            <a:endParaRPr lang="fi-FI"/>
          </a:p>
        </p:txBody>
      </p:sp>
      <p:sp>
        <p:nvSpPr>
          <p:cNvPr id="3" name="Alatunnisteen paikkamerkki 2">
            <a:extLst>
              <a:ext uri="{FF2B5EF4-FFF2-40B4-BE49-F238E27FC236}">
                <a16:creationId xmlns:a16="http://schemas.microsoft.com/office/drawing/2014/main" xmlns="" id="{325293AE-49BB-0E4A-A994-06DB9F3E7AC8}"/>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xmlns="" id="{EACE7D6B-293A-FA40-938A-CB5FA99A8EC1}"/>
              </a:ext>
            </a:extLst>
          </p:cNvPr>
          <p:cNvSpPr>
            <a:spLocks noGrp="1"/>
          </p:cNvSpPr>
          <p:nvPr>
            <p:ph type="sldNum" sz="quarter" idx="12"/>
          </p:nvPr>
        </p:nvSpPr>
        <p:spPr/>
        <p:txBody>
          <a:bodyPr/>
          <a:lstStyle/>
          <a:p>
            <a:fld id="{38592009-E1FB-C948-A824-55B1634EE5F8}" type="slidenum">
              <a:rPr lang="fi-FI" smtClean="0"/>
              <a:t>‹#›</a:t>
            </a:fld>
            <a:endParaRPr lang="fi-FI"/>
          </a:p>
        </p:txBody>
      </p:sp>
    </p:spTree>
    <p:extLst>
      <p:ext uri="{BB962C8B-B14F-4D97-AF65-F5344CB8AC3E}">
        <p14:creationId xmlns:p14="http://schemas.microsoft.com/office/powerpoint/2010/main" val="122290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524221A0-1D69-FC41-9BD7-274EE57E991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xmlns="" id="{28BCF135-4908-3B4D-984E-0F9B23A4E5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i-FI"/>
              <a:t>Muokkaa tekstin perustyylejä
toinen taso
kolmas taso
neljäs taso
viides taso</a:t>
            </a:r>
          </a:p>
        </p:txBody>
      </p:sp>
      <p:sp>
        <p:nvSpPr>
          <p:cNvPr id="4" name="Tekstin paikkamerkki 3">
            <a:extLst>
              <a:ext uri="{FF2B5EF4-FFF2-40B4-BE49-F238E27FC236}">
                <a16:creationId xmlns:a16="http://schemas.microsoft.com/office/drawing/2014/main" xmlns="" id="{64BE1508-F387-8C4B-8A0B-37816505F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xmlns="" id="{9991315C-B81C-A341-9967-AC9B1010DB3D}"/>
              </a:ext>
            </a:extLst>
          </p:cNvPr>
          <p:cNvSpPr>
            <a:spLocks noGrp="1"/>
          </p:cNvSpPr>
          <p:nvPr>
            <p:ph type="dt" sz="half" idx="10"/>
          </p:nvPr>
        </p:nvSpPr>
        <p:spPr/>
        <p:txBody>
          <a:bodyPr/>
          <a:lstStyle/>
          <a:p>
            <a:fld id="{FA7333A0-CB35-554C-8AA0-BC7E240A6971}" type="datetimeFigureOut">
              <a:rPr lang="fi-FI" smtClean="0"/>
              <a:t>4.7.2018</a:t>
            </a:fld>
            <a:endParaRPr lang="fi-FI"/>
          </a:p>
        </p:txBody>
      </p:sp>
      <p:sp>
        <p:nvSpPr>
          <p:cNvPr id="6" name="Alatunnisteen paikkamerkki 5">
            <a:extLst>
              <a:ext uri="{FF2B5EF4-FFF2-40B4-BE49-F238E27FC236}">
                <a16:creationId xmlns:a16="http://schemas.microsoft.com/office/drawing/2014/main" xmlns="" id="{A64324B5-EE46-4A4C-B23F-6645A10B81C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xmlns="" id="{32C514CA-0648-9B45-8254-C5289337487D}"/>
              </a:ext>
            </a:extLst>
          </p:cNvPr>
          <p:cNvSpPr>
            <a:spLocks noGrp="1"/>
          </p:cNvSpPr>
          <p:nvPr>
            <p:ph type="sldNum" sz="quarter" idx="12"/>
          </p:nvPr>
        </p:nvSpPr>
        <p:spPr/>
        <p:txBody>
          <a:bodyPr/>
          <a:lstStyle/>
          <a:p>
            <a:fld id="{38592009-E1FB-C948-A824-55B1634EE5F8}" type="slidenum">
              <a:rPr lang="fi-FI" smtClean="0"/>
              <a:t>‹#›</a:t>
            </a:fld>
            <a:endParaRPr lang="fi-FI"/>
          </a:p>
        </p:txBody>
      </p:sp>
    </p:spTree>
    <p:extLst>
      <p:ext uri="{BB962C8B-B14F-4D97-AF65-F5344CB8AC3E}">
        <p14:creationId xmlns:p14="http://schemas.microsoft.com/office/powerpoint/2010/main" val="412026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39190AF6-5E25-144D-B200-FD0268EACD58}"/>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xmlns="" id="{AA740B68-80F5-BC43-B2D2-65CEEB935C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xmlns="" id="{63703A11-6B82-AA4B-9600-89868A7608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xmlns="" id="{7A088D01-D14C-0E42-818C-BD8C093691D6}"/>
              </a:ext>
            </a:extLst>
          </p:cNvPr>
          <p:cNvSpPr>
            <a:spLocks noGrp="1"/>
          </p:cNvSpPr>
          <p:nvPr>
            <p:ph type="dt" sz="half" idx="10"/>
          </p:nvPr>
        </p:nvSpPr>
        <p:spPr/>
        <p:txBody>
          <a:bodyPr/>
          <a:lstStyle/>
          <a:p>
            <a:fld id="{FA7333A0-CB35-554C-8AA0-BC7E240A6971}" type="datetimeFigureOut">
              <a:rPr lang="fi-FI" smtClean="0"/>
              <a:t>4.7.2018</a:t>
            </a:fld>
            <a:endParaRPr lang="fi-FI"/>
          </a:p>
        </p:txBody>
      </p:sp>
      <p:sp>
        <p:nvSpPr>
          <p:cNvPr id="6" name="Alatunnisteen paikkamerkki 5">
            <a:extLst>
              <a:ext uri="{FF2B5EF4-FFF2-40B4-BE49-F238E27FC236}">
                <a16:creationId xmlns:a16="http://schemas.microsoft.com/office/drawing/2014/main" xmlns="" id="{C54AC9A9-04D8-4242-9FEF-48A3CBCDB55B}"/>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xmlns="" id="{6BAFEE86-4ED8-F447-9432-CCFCD21CC500}"/>
              </a:ext>
            </a:extLst>
          </p:cNvPr>
          <p:cNvSpPr>
            <a:spLocks noGrp="1"/>
          </p:cNvSpPr>
          <p:nvPr>
            <p:ph type="sldNum" sz="quarter" idx="12"/>
          </p:nvPr>
        </p:nvSpPr>
        <p:spPr/>
        <p:txBody>
          <a:bodyPr/>
          <a:lstStyle/>
          <a:p>
            <a:fld id="{38592009-E1FB-C948-A824-55B1634EE5F8}" type="slidenum">
              <a:rPr lang="fi-FI" smtClean="0"/>
              <a:t>‹#›</a:t>
            </a:fld>
            <a:endParaRPr lang="fi-FI"/>
          </a:p>
        </p:txBody>
      </p:sp>
    </p:spTree>
    <p:extLst>
      <p:ext uri="{BB962C8B-B14F-4D97-AF65-F5344CB8AC3E}">
        <p14:creationId xmlns:p14="http://schemas.microsoft.com/office/powerpoint/2010/main" val="416845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xmlns="" id="{6DEFEBF5-7FE8-F443-8C2E-B813089E3B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xmlns="" id="{0484AC2B-B846-0B49-AD27-F6D51AD6C5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xmlns="" id="{4815C824-3817-5A46-8F68-22F8CFAF21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333A0-CB35-554C-8AA0-BC7E240A6971}" type="datetimeFigureOut">
              <a:rPr lang="fi-FI" smtClean="0"/>
              <a:t>4.7.2018</a:t>
            </a:fld>
            <a:endParaRPr lang="fi-FI"/>
          </a:p>
        </p:txBody>
      </p:sp>
      <p:sp>
        <p:nvSpPr>
          <p:cNvPr id="5" name="Alatunnisteen paikkamerkki 4">
            <a:extLst>
              <a:ext uri="{FF2B5EF4-FFF2-40B4-BE49-F238E27FC236}">
                <a16:creationId xmlns:a16="http://schemas.microsoft.com/office/drawing/2014/main" xmlns="" id="{3AD93A4E-519D-9940-9372-7C63CF19BF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xmlns="" id="{8885DBD1-87AB-9947-87A7-B4E360727D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92009-E1FB-C948-A824-55B1634EE5F8}" type="slidenum">
              <a:rPr lang="fi-FI" smtClean="0"/>
              <a:t>‹#›</a:t>
            </a:fld>
            <a:endParaRPr lang="fi-FI"/>
          </a:p>
        </p:txBody>
      </p:sp>
    </p:spTree>
    <p:extLst>
      <p:ext uri="{BB962C8B-B14F-4D97-AF65-F5344CB8AC3E}">
        <p14:creationId xmlns:p14="http://schemas.microsoft.com/office/powerpoint/2010/main" val="907497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AB56DF-22C3-404F-BC64-583CDEA22C24}"/>
              </a:ext>
            </a:extLst>
          </p:cNvPr>
          <p:cNvSpPr>
            <a:spLocks noGrp="1"/>
          </p:cNvSpPr>
          <p:nvPr>
            <p:ph type="title"/>
          </p:nvPr>
        </p:nvSpPr>
        <p:spPr/>
        <p:txBody>
          <a:bodyPr/>
          <a:lstStyle/>
          <a:p>
            <a:r>
              <a:rPr lang="fi-FI" dirty="0"/>
              <a:t>Asunnottomuus laskee viidettä vuotta putkeen</a:t>
            </a:r>
          </a:p>
        </p:txBody>
      </p:sp>
      <p:graphicFrame>
        <p:nvGraphicFramePr>
          <p:cNvPr id="4" name="Content Placeholder 3">
            <a:extLst>
              <a:ext uri="{FF2B5EF4-FFF2-40B4-BE49-F238E27FC236}">
                <a16:creationId xmlns:a16="http://schemas.microsoft.com/office/drawing/2014/main" xmlns="" id="{00000000-0008-0000-0700-000002000000}"/>
              </a:ext>
            </a:extLst>
          </p:cNvPr>
          <p:cNvGraphicFramePr>
            <a:graphicFrameLocks noGrp="1"/>
          </p:cNvGraphicFramePr>
          <p:nvPr>
            <p:ph idx="1"/>
            <p:extLst/>
          </p:nvPr>
        </p:nvGraphicFramePr>
        <p:xfrm>
          <a:off x="609599" y="1663700"/>
          <a:ext cx="11111345" cy="4501573"/>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xmlns="" id="{6DE0B896-C146-A044-B1CB-F10044BEC6D9}"/>
              </a:ext>
            </a:extLst>
          </p:cNvPr>
          <p:cNvPicPr>
            <a:picLocks noChangeAspect="1"/>
          </p:cNvPicPr>
          <p:nvPr/>
        </p:nvPicPr>
        <p:blipFill>
          <a:blip r:embed="rId3"/>
          <a:stretch>
            <a:fillRect/>
          </a:stretch>
        </p:blipFill>
        <p:spPr>
          <a:xfrm>
            <a:off x="10522911" y="365125"/>
            <a:ext cx="1198033" cy="1066139"/>
          </a:xfrm>
          <a:prstGeom prst="rect">
            <a:avLst/>
          </a:prstGeom>
        </p:spPr>
      </p:pic>
      <p:sp>
        <p:nvSpPr>
          <p:cNvPr id="6" name="Tekstiruutu 5">
            <a:extLst>
              <a:ext uri="{FF2B5EF4-FFF2-40B4-BE49-F238E27FC236}">
                <a16:creationId xmlns:a16="http://schemas.microsoft.com/office/drawing/2014/main" xmlns="" id="{9A90012C-F78E-B443-9B22-F5573844BC53}"/>
              </a:ext>
            </a:extLst>
          </p:cNvPr>
          <p:cNvSpPr txBox="1"/>
          <p:nvPr/>
        </p:nvSpPr>
        <p:spPr>
          <a:xfrm>
            <a:off x="287867" y="6213043"/>
            <a:ext cx="1930400" cy="369332"/>
          </a:xfrm>
          <a:prstGeom prst="rect">
            <a:avLst/>
          </a:prstGeom>
          <a:noFill/>
        </p:spPr>
        <p:txBody>
          <a:bodyPr wrap="square" rtlCol="0">
            <a:spAutoFit/>
          </a:bodyPr>
          <a:lstStyle/>
          <a:p>
            <a:r>
              <a:rPr lang="fi-FI" dirty="0"/>
              <a:t>Lähde: ARA 2018</a:t>
            </a:r>
          </a:p>
        </p:txBody>
      </p:sp>
    </p:spTree>
    <p:extLst>
      <p:ext uri="{BB962C8B-B14F-4D97-AF65-F5344CB8AC3E}">
        <p14:creationId xmlns:p14="http://schemas.microsoft.com/office/powerpoint/2010/main" val="589001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isällön paikkamerkki 4">
            <a:extLst>
              <a:ext uri="{FF2B5EF4-FFF2-40B4-BE49-F238E27FC236}">
                <a16:creationId xmlns:a16="http://schemas.microsoft.com/office/drawing/2014/main" xmlns="" id="{10110282-D246-1042-9A60-A8917A185AC4}"/>
              </a:ext>
            </a:extLst>
          </p:cNvPr>
          <p:cNvPicPr>
            <a:picLocks noGrp="1" noChangeAspect="1"/>
          </p:cNvPicPr>
          <p:nvPr>
            <p:ph idx="1"/>
          </p:nvPr>
        </p:nvPicPr>
        <p:blipFill>
          <a:blip r:embed="rId2"/>
          <a:stretch>
            <a:fillRect/>
          </a:stretch>
        </p:blipFill>
        <p:spPr>
          <a:xfrm>
            <a:off x="789186" y="191781"/>
            <a:ext cx="8812014" cy="6366183"/>
          </a:xfrm>
        </p:spPr>
      </p:pic>
      <p:sp>
        <p:nvSpPr>
          <p:cNvPr id="3" name="Tekstiruutu 2">
            <a:extLst>
              <a:ext uri="{FF2B5EF4-FFF2-40B4-BE49-F238E27FC236}">
                <a16:creationId xmlns:a16="http://schemas.microsoft.com/office/drawing/2014/main" xmlns="" id="{5EF63E1E-DD5F-9A4D-9223-D77F46765E7E}"/>
              </a:ext>
            </a:extLst>
          </p:cNvPr>
          <p:cNvSpPr txBox="1"/>
          <p:nvPr/>
        </p:nvSpPr>
        <p:spPr>
          <a:xfrm>
            <a:off x="10126133" y="6188632"/>
            <a:ext cx="1930400" cy="369332"/>
          </a:xfrm>
          <a:prstGeom prst="rect">
            <a:avLst/>
          </a:prstGeom>
          <a:noFill/>
        </p:spPr>
        <p:txBody>
          <a:bodyPr wrap="square" rtlCol="0">
            <a:spAutoFit/>
          </a:bodyPr>
          <a:lstStyle/>
          <a:p>
            <a:r>
              <a:rPr lang="fi-FI" dirty="0"/>
              <a:t>Lähde: ARA 2018</a:t>
            </a:r>
          </a:p>
        </p:txBody>
      </p:sp>
      <p:pic>
        <p:nvPicPr>
          <p:cNvPr id="4" name="Kuva 3">
            <a:extLst>
              <a:ext uri="{FF2B5EF4-FFF2-40B4-BE49-F238E27FC236}">
                <a16:creationId xmlns:a16="http://schemas.microsoft.com/office/drawing/2014/main" xmlns="" id="{9B63BB56-2D32-BF44-AFA3-B37E2F55DC87}"/>
              </a:ext>
            </a:extLst>
          </p:cNvPr>
          <p:cNvPicPr>
            <a:picLocks noChangeAspect="1"/>
          </p:cNvPicPr>
          <p:nvPr/>
        </p:nvPicPr>
        <p:blipFill>
          <a:blip r:embed="rId3"/>
          <a:stretch>
            <a:fillRect/>
          </a:stretch>
        </p:blipFill>
        <p:spPr>
          <a:xfrm>
            <a:off x="10522911" y="365125"/>
            <a:ext cx="1198033" cy="1066139"/>
          </a:xfrm>
          <a:prstGeom prst="rect">
            <a:avLst/>
          </a:prstGeom>
        </p:spPr>
      </p:pic>
    </p:spTree>
    <p:extLst>
      <p:ext uri="{BB962C8B-B14F-4D97-AF65-F5344CB8AC3E}">
        <p14:creationId xmlns:p14="http://schemas.microsoft.com/office/powerpoint/2010/main" val="2266572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xmlns="" id="{40C535BC-AFA2-E24B-93C2-00C7452A0C54}"/>
              </a:ext>
            </a:extLst>
          </p:cNvPr>
          <p:cNvSpPr>
            <a:spLocks noGrp="1"/>
          </p:cNvSpPr>
          <p:nvPr>
            <p:ph idx="1"/>
          </p:nvPr>
        </p:nvSpPr>
        <p:spPr>
          <a:xfrm>
            <a:off x="283335" y="193183"/>
            <a:ext cx="11694017" cy="6877318"/>
          </a:xfrm>
        </p:spPr>
        <p:txBody>
          <a:bodyPr>
            <a:normAutofit lnSpcReduction="10000"/>
          </a:bodyPr>
          <a:lstStyle/>
          <a:p>
            <a:r>
              <a:rPr lang="fi-FI" b="1" dirty="0"/>
              <a:t>Nuorten asunnottomuus kasvaa.</a:t>
            </a:r>
            <a:r>
              <a:rPr lang="fi-FI" dirty="0"/>
              <a:t> Nuoria, alle 25-vuotiaita asunnottomia oli 1 585. Heistä 320 oli pitkäaikaisasunnottomia. Nuorten asunnottomuus lisääntyi 190 henkilöllä ja nuorten pitkäaikaisasunnottomuus 30 henkilöllä vuonna 2017 vuodesta 2016. Erityisesti asunnottomia nuoria on Helsingissä (800), Espoossa (145) ja Turussa (107). Vantaalla 51. (ARA 2018.) </a:t>
            </a:r>
          </a:p>
          <a:p>
            <a:r>
              <a:rPr lang="fi-FI" b="1" dirty="0"/>
              <a:t>Nuorten kotitalouksien käytettävissä olevien tulojen kasvu on heikentynyt. </a:t>
            </a:r>
            <a:r>
              <a:rPr lang="fi-FI" dirty="0"/>
              <a:t>(Suomen Pankki 2016)</a:t>
            </a:r>
          </a:p>
          <a:p>
            <a:r>
              <a:rPr lang="fi-FI" b="1" dirty="0"/>
              <a:t>Lähes viidesosa nuorista on karsinut opiskeluvaihtoehtojaan rahanpuutteen vuoksi. </a:t>
            </a:r>
            <a:r>
              <a:rPr lang="fi-FI" dirty="0"/>
              <a:t>Nuorisbarometrin 2017 mukaan 17 % nuorista kertoo karsineensa opiskeluvaihtoehtojaan rahanpuutteen vuoksi. Ilman tutkintoa tai opiskelupaikkaa olevista nuorista lähes puolet on joutunut karsimaan opintojaan tai luopumaan niistä rahanpuutteen takia. Pienituloisesta lapsuudenkodista tulevat kokevat muita useammin joutuneensa keskeyttämään tutkintoon johtavan koulutuksen rahanpuutteen takia. (Pekkarinen &amp; Myllyniemi 2018.)</a:t>
            </a:r>
            <a:endParaRPr lang="fi-FI" dirty="0">
              <a:effectLst/>
            </a:endParaRPr>
          </a:p>
          <a:p>
            <a:r>
              <a:rPr lang="fi-FI" b="1" dirty="0"/>
              <a:t>Noin 20–25 prosenttia nuorista kärsii jostain mielenterveyden häiriöstä.</a:t>
            </a:r>
            <a:r>
              <a:rPr lang="fi-FI" dirty="0"/>
              <a:t> Mielenterveyden ongelmat ovat koululaisten ja nuorten aikuisten yleisimpiä terveysongelmia. (THL 2018.) </a:t>
            </a:r>
          </a:p>
        </p:txBody>
      </p:sp>
    </p:spTree>
    <p:extLst>
      <p:ext uri="{BB962C8B-B14F-4D97-AF65-F5344CB8AC3E}">
        <p14:creationId xmlns:p14="http://schemas.microsoft.com/office/powerpoint/2010/main" val="307743700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TotalTime>
  <Words>166</Words>
  <Application>Microsoft Office PowerPoint</Application>
  <PresentationFormat>Laajakuva</PresentationFormat>
  <Paragraphs>7</Paragraphs>
  <Slides>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vt:i4>
      </vt:variant>
    </vt:vector>
  </HeadingPairs>
  <TitlesOfParts>
    <vt:vector size="7" baseType="lpstr">
      <vt:lpstr>Arial</vt:lpstr>
      <vt:lpstr>Calibri</vt:lpstr>
      <vt:lpstr>Calibri Light</vt:lpstr>
      <vt:lpstr>Office-teema</vt:lpstr>
      <vt:lpstr>Asunnottomuus laskee viidettä vuotta putkeen</vt:lpstr>
      <vt:lpstr>PowerPoint-esitys</vt:lpstr>
      <vt:lpstr>PowerPoint-esitys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Microsoft Office -käyttäjä</dc:creator>
  <cp:lastModifiedBy>Mikaeli</cp:lastModifiedBy>
  <cp:revision>3</cp:revision>
  <dcterms:created xsi:type="dcterms:W3CDTF">2018-07-04T05:20:28Z</dcterms:created>
  <dcterms:modified xsi:type="dcterms:W3CDTF">2018-07-04T06:07:03Z</dcterms:modified>
</cp:coreProperties>
</file>